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8" r:id="rId8"/>
    <p:sldId id="262" r:id="rId9"/>
    <p:sldId id="263" r:id="rId10"/>
    <p:sldId id="264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892AD-C106-4C2C-A418-1707EB7EC9C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5800F-1E6C-46DD-A2D4-7BAB36B39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the importance</a:t>
            </a:r>
            <a:r>
              <a:rPr lang="en-US" baseline="0" dirty="0" smtClean="0"/>
              <a:t> of affective commitment to the organization – </a:t>
            </a:r>
            <a:r>
              <a:rPr lang="en-US" baseline="0" dirty="0" err="1" smtClean="0"/>
              <a:t>motivaating</a:t>
            </a:r>
            <a:r>
              <a:rPr lang="en-US" baseline="0" dirty="0" smtClean="0"/>
              <a:t> students to academic success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5800F-1E6C-46DD-A2D4-7BAB36B394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06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Batman and Robin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5800F-1E6C-46DD-A2D4-7BAB36B394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18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PM application process  EI:  Human</a:t>
            </a:r>
            <a:r>
              <a:rPr lang="en-US" baseline="0" dirty="0" smtClean="0"/>
              <a:t> Understanding – self awareness, motivation  Communication – listening, self regulation  Relationships: - trust, credibility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5800F-1E6C-46DD-A2D4-7BAB36B394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3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B52071-E8E3-42FF-AEDF-4B3B56F2A3D5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540154-AEEC-457B-AF7B-80705C2812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pqgRDfuqIz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bet.us/Archives/2010/NABET%20Proceedings%202010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" y="457200"/>
            <a:ext cx="91440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Musical Chairs:</a:t>
            </a:r>
            <a:br>
              <a:rPr lang="en-US" dirty="0" smtClean="0"/>
            </a:br>
            <a:r>
              <a:rPr lang="en-US" sz="4400" dirty="0" smtClean="0"/>
              <a:t>A Second One Makes More Winners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Peer </a:t>
            </a:r>
            <a:r>
              <a:rPr lang="en-US" sz="3100" dirty="0" smtClean="0"/>
              <a:t>Mentors </a:t>
            </a:r>
            <a:r>
              <a:rPr lang="en-US" sz="3100" dirty="0" smtClean="0"/>
              <a:t>as </a:t>
            </a:r>
            <a:r>
              <a:rPr lang="en-US" sz="3100" dirty="0" smtClean="0"/>
              <a:t>Secondary Leaders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72390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Dana </a:t>
            </a:r>
            <a:r>
              <a:rPr lang="en-US" dirty="0" err="1" smtClean="0"/>
              <a:t>D’Angelo</a:t>
            </a:r>
            <a:r>
              <a:rPr lang="en-US" dirty="0" smtClean="0"/>
              <a:t>, Clinical Professor</a:t>
            </a:r>
          </a:p>
          <a:p>
            <a:r>
              <a:rPr lang="en-US" i="1" dirty="0" smtClean="0"/>
              <a:t>Susan Epstein, Associate Clinical </a:t>
            </a:r>
            <a:r>
              <a:rPr lang="en-US" i="1" dirty="0" smtClean="0"/>
              <a:t>Professor</a:t>
            </a:r>
            <a:endParaRPr lang="en-US" i="1" dirty="0" smtClean="0"/>
          </a:p>
          <a:p>
            <a:r>
              <a:rPr lang="en-US" dirty="0" err="1" smtClean="0"/>
              <a:t>LeBow</a:t>
            </a:r>
            <a:r>
              <a:rPr lang="en-US" dirty="0" smtClean="0"/>
              <a:t> College of Business</a:t>
            </a:r>
          </a:p>
          <a:p>
            <a:r>
              <a:rPr lang="en-US" dirty="0" smtClean="0"/>
              <a:t>Drexel University, Philadelphia PA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1482" y="617220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TASS 2013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6426116"/>
            <a:ext cx="29338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hlinkClick r:id="rId2"/>
              </a:rPr>
              <a:t>http://www.youtube.com/watch?v=pqgRDfuqIzA</a:t>
            </a:r>
            <a:endParaRPr lang="en-US" sz="900" dirty="0"/>
          </a:p>
        </p:txBody>
      </p:sp>
      <p:pic>
        <p:nvPicPr>
          <p:cNvPr id="1027" name="Picture 3" descr="C:\Users\dangeldc\AppData\Local\Microsoft\Windows\Temporary Internet Files\Content.IE5\H0OAI3Q3\MP90040000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62" y="1828800"/>
            <a:ext cx="2522443" cy="1680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6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sample size</a:t>
            </a:r>
          </a:p>
          <a:p>
            <a:pPr lvl="1"/>
            <a:r>
              <a:rPr lang="en-US" dirty="0" smtClean="0"/>
              <a:t>13 faculty, 25 peer mentors, 600 student mentees</a:t>
            </a:r>
          </a:p>
          <a:p>
            <a:r>
              <a:rPr lang="en-US" dirty="0" smtClean="0"/>
              <a:t>Pre and post questionnaires</a:t>
            </a:r>
          </a:p>
          <a:p>
            <a:r>
              <a:rPr lang="en-US" dirty="0" smtClean="0"/>
              <a:t>2013 anticipated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</a:t>
            </a:r>
            <a:r>
              <a:rPr lang="en-US" dirty="0" smtClean="0"/>
              <a:t>Research </a:t>
            </a:r>
            <a:r>
              <a:rPr lang="en-US" dirty="0" smtClean="0"/>
              <a:t>– In Progress</a:t>
            </a:r>
            <a:endParaRPr lang="en-US" dirty="0"/>
          </a:p>
        </p:txBody>
      </p:sp>
      <p:pic>
        <p:nvPicPr>
          <p:cNvPr id="5122" name="Picture 2" descr="C:\Users\dangeldc\AppData\Local\Microsoft\Windows\Temporary Internet Files\Content.IE5\V99WOBDW\MP90044243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32200"/>
            <a:ext cx="42672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80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525963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Set a personal example for expectations of students in the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class</a:t>
            </a:r>
            <a:endParaRPr lang="en-US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Displayed effort toward ensuring students met guidelines for the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Followed through on commitments made regarding the class, its students and instructors		</a:t>
            </a:r>
          </a:p>
          <a:p>
            <a:pPr marL="109728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Path-find</a:t>
            </a:r>
            <a:endParaRPr lang="en-US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Was enthusiastic and upbeat about the class and </a:t>
            </a:r>
            <a:r>
              <a:rPr lang="en-US" sz="6400" b="1" dirty="0" err="1">
                <a:latin typeface="Times New Roman" pitchFamily="18" charset="0"/>
                <a:cs typeface="Times New Roman" pitchFamily="18" charset="0"/>
              </a:rPr>
              <a:t>LeBow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Conveyed a positive message about future opportunities as a business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Created an interest and understanding about the role of business in varying aspects in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the world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09728" indent="0"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Align</a:t>
            </a: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Challenged students to innovate and think creativity				</a:t>
            </a: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Connected learning in the class to outside happenings				</a:t>
            </a: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Initiated ideas and activities that supported class goals							</a:t>
            </a:r>
          </a:p>
          <a:p>
            <a:pPr marL="109728" indent="0">
              <a:buNone/>
            </a:pP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Empower</a:t>
            </a: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Showed respect and support for students and faculty				</a:t>
            </a: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Provided feedback and guidance to students					</a:t>
            </a:r>
          </a:p>
          <a:p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Communicated open-mindedness and encouraged success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80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Allen, T. D., Russell, J. E., &amp; </a:t>
            </a:r>
            <a:r>
              <a:rPr lang="en-US" dirty="0" err="1"/>
              <a:t>Maetzke</a:t>
            </a:r>
            <a:r>
              <a:rPr lang="en-US" dirty="0"/>
              <a:t>, S. B. (1997). Factors related to protégés‘ satisfaction and willingness to mentor others. </a:t>
            </a:r>
            <a:r>
              <a:rPr lang="en-US" i="1" dirty="0"/>
              <a:t>Group &amp; Organization Studies, 22</a:t>
            </a:r>
            <a:r>
              <a:rPr lang="en-US" dirty="0"/>
              <a:t>(4), 488-507.</a:t>
            </a:r>
          </a:p>
          <a:p>
            <a:r>
              <a:rPr lang="en-US" dirty="0"/>
              <a:t>Black Issues. Mentoring:  The Forgotten Retention Tool (2002).  Diverse Issues in Higher </a:t>
            </a:r>
            <a:r>
              <a:rPr lang="en-US" dirty="0" smtClean="0"/>
              <a:t>Education</a:t>
            </a:r>
            <a:endParaRPr lang="en-US" dirty="0"/>
          </a:p>
          <a:p>
            <a:r>
              <a:rPr lang="en-US" dirty="0" err="1"/>
              <a:t>Bonem</a:t>
            </a:r>
            <a:r>
              <a:rPr lang="en-US" dirty="0"/>
              <a:t>, M. &amp; Patterson, R. (2005).  Leading from the Second Chair.  San Francisco:  </a:t>
            </a:r>
            <a:r>
              <a:rPr lang="en-US" dirty="0" err="1"/>
              <a:t>Jossey</a:t>
            </a:r>
            <a:r>
              <a:rPr lang="en-US" dirty="0"/>
              <a:t>-Bass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Boylea</a:t>
            </a:r>
            <a:r>
              <a:rPr lang="en-US" dirty="0"/>
              <a:t>, F, </a:t>
            </a:r>
            <a:r>
              <a:rPr lang="en-US" dirty="0" err="1"/>
              <a:t>Kwong</a:t>
            </a:r>
            <a:r>
              <a:rPr lang="en-US" dirty="0"/>
              <a:t>, J, </a:t>
            </a:r>
            <a:r>
              <a:rPr lang="en-US" dirty="0" err="1"/>
              <a:t>Rossc</a:t>
            </a:r>
            <a:r>
              <a:rPr lang="en-US" dirty="0"/>
              <a:t>, C.,&amp; </a:t>
            </a:r>
            <a:r>
              <a:rPr lang="en-US" dirty="0" err="1"/>
              <a:t>Simpsond</a:t>
            </a:r>
            <a:r>
              <a:rPr lang="en-US" dirty="0"/>
              <a:t>, O. (2010).  Student-Student Mentoring for Retention and Engagement.  </a:t>
            </a:r>
            <a:r>
              <a:rPr lang="en-US" i="1" dirty="0"/>
              <a:t>Open Learning</a:t>
            </a:r>
            <a:r>
              <a:rPr lang="en-US" dirty="0"/>
              <a:t>, 25(2) 115-130.  </a:t>
            </a:r>
          </a:p>
          <a:p>
            <a:r>
              <a:rPr lang="en-US" dirty="0" err="1"/>
              <a:t>Brainard</a:t>
            </a:r>
            <a:r>
              <a:rPr lang="en-US" dirty="0"/>
              <a:t>, S.G. &amp;</a:t>
            </a:r>
            <a:r>
              <a:rPr lang="en-US" dirty="0" err="1"/>
              <a:t>Ailes-Sengers</a:t>
            </a:r>
            <a:r>
              <a:rPr lang="en-US" dirty="0"/>
              <a:t>, L.A. (1994). Mentoring female engineering students: A model program at the University of Washington. Journal of Women and Minorities in Science and Engineering, 1, (2), 123-35.</a:t>
            </a:r>
          </a:p>
          <a:p>
            <a:r>
              <a:rPr lang="en-US" dirty="0"/>
              <a:t>Covey, S. R. (1992)  </a:t>
            </a:r>
            <a:r>
              <a:rPr lang="en-US" i="1" dirty="0"/>
              <a:t>Principle-Centered Leadership</a:t>
            </a:r>
            <a:r>
              <a:rPr lang="en-US" dirty="0"/>
              <a:t>.  New York:  FIRESIDE</a:t>
            </a:r>
          </a:p>
          <a:p>
            <a:r>
              <a:rPr lang="en-US" dirty="0" err="1"/>
              <a:t>Fleig</a:t>
            </a:r>
            <a:r>
              <a:rPr lang="en-US" dirty="0"/>
              <a:t>-Palmer, M.M.  (2009).  The impact of mentoring on retention through knowledge transfer, affective commitment, and trust.  ETD Collection, University of Nebraska – Lincoln.  Research Commons website:  http://digitalcommons.unl.edu/dissertations/AA13366037</a:t>
            </a:r>
          </a:p>
          <a:p>
            <a:r>
              <a:rPr lang="en-US" dirty="0" err="1"/>
              <a:t>Goleman</a:t>
            </a:r>
            <a:r>
              <a:rPr lang="en-US" dirty="0"/>
              <a:t>, D. (2005).  </a:t>
            </a:r>
            <a:r>
              <a:rPr lang="en-US" i="1" dirty="0"/>
              <a:t>Emotional Intelligence: 10th Anniversary Edition; Why It Can Matter More Than IQ . </a:t>
            </a:r>
            <a:r>
              <a:rPr lang="en-US" dirty="0"/>
              <a:t> New York:  Bantam Dell</a:t>
            </a:r>
          </a:p>
          <a:p>
            <a:r>
              <a:rPr lang="en-US" dirty="0" err="1"/>
              <a:t>Goleman</a:t>
            </a:r>
            <a:r>
              <a:rPr lang="en-US" dirty="0"/>
              <a:t>, D, </a:t>
            </a:r>
            <a:r>
              <a:rPr lang="en-US" dirty="0" err="1"/>
              <a:t>Boyatziz</a:t>
            </a:r>
            <a:r>
              <a:rPr lang="en-US" dirty="0"/>
              <a:t>, R., McKee, A (2008)</a:t>
            </a:r>
            <a:r>
              <a:rPr lang="en-US" i="1" dirty="0"/>
              <a:t> </a:t>
            </a:r>
            <a:r>
              <a:rPr lang="en-US" dirty="0"/>
              <a:t>What makes a Leader</a:t>
            </a:r>
            <a:r>
              <a:rPr lang="en-US" i="1" dirty="0"/>
              <a:t>, Emotionally Intelligent Leadership, Harvard Business Review</a:t>
            </a:r>
            <a:r>
              <a:rPr lang="en-US" dirty="0"/>
              <a:t>, HBR Article </a:t>
            </a:r>
            <a:r>
              <a:rPr lang="en-US" dirty="0" smtClean="0"/>
              <a:t>Collection</a:t>
            </a:r>
            <a:endParaRPr lang="en-US" dirty="0"/>
          </a:p>
          <a:p>
            <a:r>
              <a:rPr lang="en-US" dirty="0" err="1"/>
              <a:t>Huizing</a:t>
            </a:r>
            <a:r>
              <a:rPr lang="en-US" dirty="0"/>
              <a:t>, R. L.  (2010)  Mentoring together:  A literature review of group mentoring.  Paper presented at the Northeastern Association of Business, Economics, and Technology Proceedings, State College, PA.  Retrieved from </a:t>
            </a:r>
            <a:r>
              <a:rPr lang="en-US" u="sng" dirty="0">
                <a:hlinkClick r:id="rId2"/>
              </a:rPr>
              <a:t>http://www.nabet.us/Archives/2010/NABET%20Proceedings%202010.pdf</a:t>
            </a:r>
            <a:r>
              <a:rPr lang="en-US" dirty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3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and 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6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traditional roles in academia of peer mentors, mentees and primary faculty</a:t>
            </a:r>
          </a:p>
          <a:p>
            <a:r>
              <a:rPr lang="en-US" dirty="0" smtClean="0"/>
              <a:t>Discuss newer relationships focused on peer mentor roles as secondary leadership roles</a:t>
            </a:r>
          </a:p>
          <a:p>
            <a:r>
              <a:rPr lang="en-US" dirty="0" smtClean="0"/>
              <a:t>Establish the impact and benefits of this newer perspective on curriculum </a:t>
            </a:r>
            <a:r>
              <a:rPr lang="en-US" dirty="0" smtClean="0"/>
              <a:t>enhancement at your institution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Goals</a:t>
            </a:r>
            <a:endParaRPr lang="en-US" dirty="0"/>
          </a:p>
        </p:txBody>
      </p:sp>
      <p:pic>
        <p:nvPicPr>
          <p:cNvPr id="2050" name="Picture 2" descr="C:\Users\dangeldc\AppData\Local\Microsoft\Windows\Temporary Internet Files\Content.IE5\V99WOBDW\MP9004392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56176"/>
            <a:ext cx="3200400" cy="240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7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Mentee Focused</a:t>
            </a:r>
          </a:p>
          <a:p>
            <a:pPr lvl="1"/>
            <a:r>
              <a:rPr lang="en-US" dirty="0" smtClean="0"/>
              <a:t>Motivation</a:t>
            </a:r>
          </a:p>
          <a:p>
            <a:pPr lvl="2"/>
            <a:r>
              <a:rPr lang="en-US" dirty="0" smtClean="0"/>
              <a:t>92% of mentees responded they experienced an increase in motivation</a:t>
            </a:r>
          </a:p>
          <a:p>
            <a:pPr lvl="1"/>
            <a:r>
              <a:rPr lang="en-US" dirty="0" smtClean="0"/>
              <a:t>Classroom Readiness</a:t>
            </a:r>
          </a:p>
          <a:p>
            <a:pPr lvl="2"/>
            <a:r>
              <a:rPr lang="en-US" dirty="0" smtClean="0"/>
              <a:t>90% of mentees responded they experienced an increase in study skills</a:t>
            </a:r>
          </a:p>
          <a:p>
            <a:pPr lvl="2"/>
            <a:r>
              <a:rPr lang="en-US" dirty="0" smtClean="0"/>
              <a:t>86% of mentees responded peer mentors assisted in their </a:t>
            </a:r>
            <a:r>
              <a:rPr lang="en-US" dirty="0"/>
              <a:t>a</a:t>
            </a:r>
            <a:r>
              <a:rPr lang="en-US" dirty="0" smtClean="0"/>
              <a:t>chievement of study goals</a:t>
            </a:r>
          </a:p>
          <a:p>
            <a:pPr lvl="1"/>
            <a:r>
              <a:rPr lang="en-US" dirty="0" smtClean="0"/>
              <a:t>Belonging and Connection</a:t>
            </a:r>
          </a:p>
          <a:p>
            <a:pPr lvl="2"/>
            <a:r>
              <a:rPr lang="en-US" dirty="0" smtClean="0"/>
              <a:t>98% of mentees responded they experienced an increase sense of belongingness</a:t>
            </a:r>
          </a:p>
          <a:p>
            <a:r>
              <a:rPr lang="en-US" dirty="0" smtClean="0"/>
              <a:t>Retention gains of up to 20%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Peer Mentoring </a:t>
            </a:r>
            <a:br>
              <a:rPr lang="en-US" dirty="0" smtClean="0"/>
            </a:br>
            <a:r>
              <a:rPr lang="en-US" dirty="0" smtClean="0"/>
              <a:t>in Academia </a:t>
            </a:r>
            <a:r>
              <a:rPr lang="en-US" sz="2000" dirty="0" smtClean="0"/>
              <a:t>(</a:t>
            </a:r>
            <a:r>
              <a:rPr lang="en-US" sz="2000" dirty="0" err="1" smtClean="0"/>
              <a:t>Boylea</a:t>
            </a:r>
            <a:r>
              <a:rPr lang="en-US" sz="2000" dirty="0" smtClean="0"/>
              <a:t>, Kong, </a:t>
            </a:r>
            <a:r>
              <a:rPr lang="en-US" sz="2000" dirty="0" err="1" smtClean="0"/>
              <a:t>Simpsond</a:t>
            </a:r>
            <a:r>
              <a:rPr lang="en-US" sz="2000" dirty="0" smtClean="0"/>
              <a:t>, 2010)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59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“A second chair leader is a person in a subordinate role whose influence with others adds value throughout the organization.” </a:t>
            </a:r>
            <a:r>
              <a:rPr lang="en-US" sz="1800" dirty="0" smtClean="0"/>
              <a:t>(</a:t>
            </a:r>
            <a:r>
              <a:rPr lang="en-US" sz="1800" dirty="0" err="1" smtClean="0"/>
              <a:t>Bonem</a:t>
            </a:r>
            <a:r>
              <a:rPr lang="en-US" sz="1800" dirty="0" smtClean="0"/>
              <a:t> and </a:t>
            </a:r>
            <a:r>
              <a:rPr lang="en-US" sz="1800" dirty="0" err="1" smtClean="0"/>
              <a:t>Petterson</a:t>
            </a:r>
            <a:r>
              <a:rPr lang="en-US" sz="1800" dirty="0" smtClean="0"/>
              <a:t>, 2005)</a:t>
            </a:r>
          </a:p>
          <a:p>
            <a:r>
              <a:rPr lang="en-US" dirty="0" smtClean="0"/>
              <a:t>Team teaching approach</a:t>
            </a:r>
          </a:p>
          <a:p>
            <a:r>
              <a:rPr lang="en-US" dirty="0" smtClean="0"/>
              <a:t>Broader perspectives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Leadership</a:t>
            </a:r>
            <a:endParaRPr lang="en-US" dirty="0"/>
          </a:p>
        </p:txBody>
      </p:sp>
      <p:pic>
        <p:nvPicPr>
          <p:cNvPr id="3075" name="Picture 3" descr="C:\Users\dangeldc\AppData\Local\Microsoft\Windows\Temporary Internet Files\Content.IE5\95141HUX\MP90044227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3048000" cy="202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Leading from the Second Chair: Serving Your Church, Fulfilling Your Role, and Realizing Your Dreams  -     &#10;        By: Mike Bonem, Roger Patterson&#10;    &#10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114800"/>
            <a:ext cx="1460208" cy="22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Mentor Focused</a:t>
            </a:r>
          </a:p>
          <a:p>
            <a:pPr lvl="1"/>
            <a:r>
              <a:rPr lang="en-US" dirty="0" smtClean="0"/>
              <a:t>Leadership Development</a:t>
            </a:r>
          </a:p>
          <a:p>
            <a:pPr lvl="2"/>
            <a:r>
              <a:rPr lang="en-US" dirty="0" smtClean="0"/>
              <a:t>Theories, styles, skills and traits</a:t>
            </a:r>
          </a:p>
          <a:p>
            <a:pPr lvl="1"/>
            <a:r>
              <a:rPr lang="en-US" dirty="0" smtClean="0"/>
              <a:t>Emotional Intelligence Awareness</a:t>
            </a:r>
          </a:p>
          <a:p>
            <a:pPr lvl="2"/>
            <a:r>
              <a:rPr lang="en-US" dirty="0" smtClean="0"/>
              <a:t>Human understanding, communication and relationships</a:t>
            </a:r>
          </a:p>
          <a:p>
            <a:pPr lvl="1"/>
            <a:r>
              <a:rPr lang="en-US" dirty="0" smtClean="0"/>
              <a:t>Career Preparedness</a:t>
            </a:r>
          </a:p>
          <a:p>
            <a:pPr lvl="2"/>
            <a:r>
              <a:rPr lang="en-US" dirty="0" smtClean="0"/>
              <a:t>Experiential learning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Peer Mentoring in </a:t>
            </a:r>
            <a:r>
              <a:rPr lang="en-US" dirty="0" err="1" smtClean="0"/>
              <a:t>LeBow</a:t>
            </a:r>
            <a:r>
              <a:rPr lang="en-US" dirty="0" smtClean="0"/>
              <a:t> College of Business at Drexel University</a:t>
            </a:r>
            <a:endParaRPr lang="en-US" dirty="0"/>
          </a:p>
        </p:txBody>
      </p:sp>
      <p:pic>
        <p:nvPicPr>
          <p:cNvPr id="4099" name="Picture 3" descr="C:\Users\dangeldc\AppData\Local\Microsoft\Windows\Temporary Internet Files\Content.IE5\H0OAI3Q3\MP90040290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62400"/>
            <a:ext cx="29718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89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levels</a:t>
            </a:r>
          </a:p>
          <a:p>
            <a:pPr lvl="1"/>
            <a:r>
              <a:rPr lang="en-US" dirty="0" smtClean="0"/>
              <a:t>Primary Leader: Faculty</a:t>
            </a:r>
          </a:p>
          <a:p>
            <a:pPr lvl="1"/>
            <a:r>
              <a:rPr lang="en-US" dirty="0" smtClean="0"/>
              <a:t>Secondary Leader: Peer Mentor</a:t>
            </a:r>
          </a:p>
          <a:p>
            <a:pPr lvl="1"/>
            <a:r>
              <a:rPr lang="en-US" dirty="0" smtClean="0"/>
              <a:t>Constituents: Freshmen Students</a:t>
            </a:r>
          </a:p>
          <a:p>
            <a:r>
              <a:rPr lang="en-US" dirty="0" smtClean="0"/>
              <a:t>Small sample size</a:t>
            </a:r>
          </a:p>
          <a:p>
            <a:pPr lvl="1"/>
            <a:r>
              <a:rPr lang="en-US" dirty="0" smtClean="0"/>
              <a:t>2 faculty, 4 peer mentors, 100 student mentees</a:t>
            </a:r>
          </a:p>
          <a:p>
            <a:r>
              <a:rPr lang="en-US" dirty="0" smtClean="0"/>
              <a:t>Theory based questionnaire</a:t>
            </a:r>
          </a:p>
          <a:p>
            <a:pPr lvl="1"/>
            <a:r>
              <a:rPr lang="en-US" dirty="0" smtClean="0"/>
              <a:t>Steven Covey’s Four Roles of a Leader</a:t>
            </a:r>
          </a:p>
          <a:p>
            <a:pPr lvl="2"/>
            <a:r>
              <a:rPr lang="en-US" dirty="0" smtClean="0"/>
              <a:t>Modeling, Aligning, Path-finding, Empowering</a:t>
            </a:r>
          </a:p>
          <a:p>
            <a:pPr lvl="1"/>
            <a:r>
              <a:rPr lang="en-US" dirty="0" smtClean="0"/>
              <a:t>3 item, 4 statement questions using a 1-5 scale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</a:t>
            </a:r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56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92261"/>
              </p:ext>
            </p:extLst>
          </p:nvPr>
        </p:nvGraphicFramePr>
        <p:xfrm>
          <a:off x="457200" y="1600198"/>
          <a:ext cx="8229600" cy="3276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2718"/>
                <a:gridCol w="1634536"/>
                <a:gridCol w="1640860"/>
                <a:gridCol w="1592068"/>
                <a:gridCol w="1579418"/>
              </a:tblGrid>
              <a:tr h="5464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Model</a:t>
                      </a:r>
                      <a:endParaRPr lang="en-US" sz="20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Align</a:t>
                      </a:r>
                      <a:endParaRPr lang="en-US" sz="20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Path-find</a:t>
                      </a:r>
                      <a:endParaRPr lang="en-US" sz="20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Empower</a:t>
                      </a:r>
                      <a:endParaRPr lang="en-US" sz="20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4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Student Mentees</a:t>
                      </a:r>
                      <a:endParaRPr lang="en-US" sz="20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4.39</a:t>
                      </a:r>
                      <a:endParaRPr lang="en-US" sz="20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4.21</a:t>
                      </a:r>
                      <a:endParaRPr lang="en-US" sz="20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4.37</a:t>
                      </a:r>
                      <a:endParaRPr lang="en-US" sz="20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4.44</a:t>
                      </a:r>
                      <a:endParaRPr lang="en-US" sz="20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4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Peer Mentors</a:t>
                      </a:r>
                      <a:endParaRPr lang="en-US" sz="20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4.14</a:t>
                      </a:r>
                      <a:endParaRPr lang="en-US" sz="20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3.92</a:t>
                      </a:r>
                      <a:endParaRPr lang="en-US" sz="20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4.25</a:t>
                      </a:r>
                      <a:endParaRPr lang="en-US" sz="20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4.53</a:t>
                      </a:r>
                      <a:endParaRPr lang="en-US" sz="20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Faculty</a:t>
                      </a:r>
                      <a:endParaRPr lang="en-US" sz="20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3.93</a:t>
                      </a:r>
                      <a:endParaRPr lang="en-US" sz="20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3.67</a:t>
                      </a:r>
                      <a:endParaRPr lang="en-US" sz="20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3.97</a:t>
                      </a:r>
                      <a:endParaRPr lang="en-US" sz="20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4.07</a:t>
                      </a:r>
                      <a:endParaRPr lang="en-US" sz="20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5181600"/>
            <a:ext cx="22397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1 - Rarely</a:t>
            </a:r>
            <a:endParaRPr lang="en-US" dirty="0"/>
          </a:p>
          <a:p>
            <a:pPr lvl="0"/>
            <a:r>
              <a:rPr lang="en-US" dirty="0" smtClean="0"/>
              <a:t>2 - Occasionally</a:t>
            </a:r>
            <a:endParaRPr lang="en-US" dirty="0"/>
          </a:p>
          <a:p>
            <a:pPr lvl="0"/>
            <a:r>
              <a:rPr lang="en-US" dirty="0" smtClean="0"/>
              <a:t>3 - Sometimes</a:t>
            </a:r>
            <a:endParaRPr lang="en-US" dirty="0"/>
          </a:p>
          <a:p>
            <a:pPr lvl="0"/>
            <a:r>
              <a:rPr lang="en-US" dirty="0" smtClean="0"/>
              <a:t>4 - Quite </a:t>
            </a:r>
            <a:r>
              <a:rPr lang="en-US" dirty="0"/>
              <a:t>Often</a:t>
            </a:r>
          </a:p>
          <a:p>
            <a:pPr lvl="0"/>
            <a:r>
              <a:rPr lang="en-US" dirty="0" smtClean="0"/>
              <a:t>5 - Almost Always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9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Mentees perceived overall stronger behavioral roles of the peer mentors than peer mentors and faculty did of them.</a:t>
            </a:r>
          </a:p>
          <a:p>
            <a:r>
              <a:rPr lang="en-US" dirty="0" smtClean="0"/>
              <a:t>In all four behaviors, mentees indicated experiencing the behavior of the peer mentors ‘quite often’ to ‘almost always’.</a:t>
            </a:r>
          </a:p>
          <a:p>
            <a:r>
              <a:rPr lang="en-US" dirty="0" smtClean="0"/>
              <a:t>In all four behaviors, peer mentors perceived the behaviors stronger than the faculty did.</a:t>
            </a:r>
          </a:p>
          <a:p>
            <a:r>
              <a:rPr lang="en-US" dirty="0" smtClean="0"/>
              <a:t>In all behaviors from all participants, behaviors were viewed as frequent, observable and impactful.</a:t>
            </a:r>
          </a:p>
          <a:p>
            <a:r>
              <a:rPr lang="en-US" dirty="0" smtClean="0"/>
              <a:t>All participants perceived aligning as the least practiced behavior and empowering as the most practiced.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5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Article and Text Readings</a:t>
            </a:r>
          </a:p>
          <a:p>
            <a:r>
              <a:rPr lang="en-US" dirty="0" smtClean="0"/>
              <a:t>Faculty and Peer mentor team building activities</a:t>
            </a:r>
          </a:p>
          <a:p>
            <a:r>
              <a:rPr lang="en-US" dirty="0" smtClean="0"/>
              <a:t>Delegation of developing freshmen student learning tools</a:t>
            </a:r>
          </a:p>
          <a:p>
            <a:r>
              <a:rPr lang="en-US" dirty="0" smtClean="0"/>
              <a:t>Personalized goal setting and task planning for peer mentor leadership development </a:t>
            </a:r>
          </a:p>
          <a:p>
            <a:r>
              <a:rPr lang="en-US" dirty="0" smtClean="0"/>
              <a:t>Increased communication and discussion among peer mentors regarding ideas and experiences</a:t>
            </a:r>
          </a:p>
          <a:p>
            <a:r>
              <a:rPr lang="en-US" dirty="0" smtClean="0"/>
              <a:t>Increased understanding and collaboration among faculty regarding peer mentor development</a:t>
            </a:r>
          </a:p>
          <a:p>
            <a:r>
              <a:rPr lang="en-US" dirty="0" smtClean="0"/>
              <a:t>Further evaluation and study of outcomes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on Curriculum Enhancement for </a:t>
            </a:r>
            <a:r>
              <a:rPr lang="en-US" dirty="0"/>
              <a:t>P</a:t>
            </a:r>
            <a:r>
              <a:rPr lang="en-US" dirty="0" smtClean="0"/>
              <a:t>eer Mentors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65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1581</TotalTime>
  <Words>874</Words>
  <Application>Microsoft Office PowerPoint</Application>
  <PresentationFormat>On-screen Show (4:3)</PresentationFormat>
  <Paragraphs>125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Musical Chairs: A Second One Makes More Winners Peer Mentors as Secondary Leaders</vt:lpstr>
      <vt:lpstr>Session Goals</vt:lpstr>
      <vt:lpstr>Traditional Peer Mentoring  in Academia (Boylea, Kong, Simpsond, 2010)</vt:lpstr>
      <vt:lpstr>Secondary Leadership</vt:lpstr>
      <vt:lpstr>Peer Mentoring in LeBow College of Business at Drexel University</vt:lpstr>
      <vt:lpstr>Phase 1 Research</vt:lpstr>
      <vt:lpstr>Results Summary</vt:lpstr>
      <vt:lpstr>Observations</vt:lpstr>
      <vt:lpstr>Impact on Curriculum Enhancement for Peer Mentors</vt:lpstr>
      <vt:lpstr>Phase 2 Research – In Progress</vt:lpstr>
      <vt:lpstr>Questionnaire</vt:lpstr>
      <vt:lpstr>References</vt:lpstr>
      <vt:lpstr>Discussion and 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LeBow College of Business</cp:lastModifiedBy>
  <cp:revision>24</cp:revision>
  <dcterms:created xsi:type="dcterms:W3CDTF">2012-10-23T14:16:48Z</dcterms:created>
  <dcterms:modified xsi:type="dcterms:W3CDTF">2013-03-18T14:02:22Z</dcterms:modified>
</cp:coreProperties>
</file>